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19"/>
  </p:notesMasterIdLst>
  <p:sldIdLst>
    <p:sldId id="256" r:id="rId4"/>
    <p:sldId id="273" r:id="rId5"/>
    <p:sldId id="262" r:id="rId6"/>
    <p:sldId id="263" r:id="rId7"/>
    <p:sldId id="274" r:id="rId8"/>
    <p:sldId id="264" r:id="rId9"/>
    <p:sldId id="266" r:id="rId10"/>
    <p:sldId id="275" r:id="rId11"/>
    <p:sldId id="276" r:id="rId12"/>
    <p:sldId id="267" r:id="rId13"/>
    <p:sldId id="268" r:id="rId14"/>
    <p:sldId id="277" r:id="rId15"/>
    <p:sldId id="278" r:id="rId16"/>
    <p:sldId id="270" r:id="rId17"/>
    <p:sldId id="271" r:id="rId18"/>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E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47" autoAdjust="0"/>
  </p:normalViewPr>
  <p:slideViewPr>
    <p:cSldViewPr snapToGrid="0" snapToObjects="1">
      <p:cViewPr varScale="1">
        <p:scale>
          <a:sx n="49" d="100"/>
          <a:sy n="49" d="100"/>
        </p:scale>
        <p:origin x="-834" y="-9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26922755"/>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b="0"/>
            </a:pPr>
            <a:r>
              <a:rPr sz="5200" b="1"/>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7405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4970835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59748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915338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8" name="Footer Placeholder 7"/>
          <p:cNvSpPr>
            <a:spLocks noGrp="1"/>
          </p:cNvSpPr>
          <p:nvPr>
            <p:ph type="ftr" sz="quarter" idx="11"/>
          </p:nvPr>
        </p:nvSpPr>
        <p:spPr>
          <a:xfrm>
            <a:off x="4443413" y="9040813"/>
            <a:ext cx="4117975" cy="519112"/>
          </a:xfrm>
          <a:prstGeom prst="rect">
            <a:avLst/>
          </a:prstGeom>
        </p:spPr>
        <p:txBody>
          <a:bodyPr/>
          <a:lstStyle/>
          <a:p>
            <a:endParaRPr lang="en-US"/>
          </a:p>
        </p:txBody>
      </p:sp>
      <p:sp>
        <p:nvSpPr>
          <p:cNvPr id="9" name="Slide Number Placeholder 8"/>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2618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4" name="Footer Placeholder 3"/>
          <p:cNvSpPr>
            <a:spLocks noGrp="1"/>
          </p:cNvSpPr>
          <p:nvPr>
            <p:ph type="ftr" sz="quarter" idx="11"/>
          </p:nvPr>
        </p:nvSpPr>
        <p:spPr>
          <a:xfrm>
            <a:off x="4443413" y="9040813"/>
            <a:ext cx="4117975" cy="519112"/>
          </a:xfrm>
          <a:prstGeom prst="rect">
            <a:avLst/>
          </a:prstGeom>
        </p:spPr>
        <p:txBody>
          <a:bodyPr/>
          <a:lstStyle/>
          <a:p>
            <a:endParaRPr lang="en-US"/>
          </a:p>
        </p:txBody>
      </p:sp>
      <p:sp>
        <p:nvSpPr>
          <p:cNvPr id="5" name="Slide Number Placeholder 4"/>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169023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3" name="Footer Placeholder 2"/>
          <p:cNvSpPr>
            <a:spLocks noGrp="1"/>
          </p:cNvSpPr>
          <p:nvPr>
            <p:ph type="ftr" sz="quarter" idx="11"/>
          </p:nvPr>
        </p:nvSpPr>
        <p:spPr>
          <a:xfrm>
            <a:off x="4443413" y="9040813"/>
            <a:ext cx="4117975" cy="519112"/>
          </a:xfrm>
          <a:prstGeom prst="rect">
            <a:avLst/>
          </a:prstGeom>
        </p:spPr>
        <p:txBody>
          <a:bodyPr/>
          <a:lstStyle/>
          <a:p>
            <a:endParaRPr lang="en-US"/>
          </a:p>
        </p:txBody>
      </p:sp>
      <p:sp>
        <p:nvSpPr>
          <p:cNvPr id="4" name="Slide Number Placeholder 3"/>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574122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6684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b="0"/>
            </a:pPr>
            <a:r>
              <a:rPr sz="5200" b="1"/>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93794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09236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11/22/2014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54297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94901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1286097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778199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1780222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547446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5443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321680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b="0"/>
            </a:pPr>
            <a:r>
              <a:rPr sz="5200" b="1"/>
              <a:t>Title Text</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3362198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479903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131601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423838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b="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b="0"/>
            </a:pPr>
            <a:r>
              <a:rPr sz="5200" b="1"/>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pPr>
            <a:r>
              <a:rPr sz="5200" b="1"/>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pPr>
            <a:r>
              <a:rPr sz="5200" b="1"/>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b="0"/>
            </a:pPr>
            <a:r>
              <a:rPr sz="5200" b="1"/>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iming>
    <p:tnLst>
      <p:par>
        <p:cTn id="1" dur="indefinite" restart="never" nodeType="tmRoot"/>
      </p:par>
    </p:tnLst>
  </p:timing>
  <p:txStyles>
    <p:titleStyle>
      <a:lvl1pPr algn="ctr" defTabSz="584200">
        <a:defRPr sz="5200" b="1">
          <a:latin typeface="+mj-lt"/>
          <a:ea typeface="+mj-ea"/>
          <a:cs typeface="+mj-cs"/>
          <a:sym typeface="Garamond"/>
        </a:defRPr>
      </a:lvl1pPr>
      <a:lvl2pPr indent="228600" algn="ctr" defTabSz="584200">
        <a:defRPr sz="5200" b="1">
          <a:latin typeface="+mj-lt"/>
          <a:ea typeface="+mj-ea"/>
          <a:cs typeface="+mj-cs"/>
          <a:sym typeface="Garamond"/>
        </a:defRPr>
      </a:lvl2pPr>
      <a:lvl3pPr indent="457200" algn="ctr" defTabSz="584200">
        <a:defRPr sz="5200" b="1">
          <a:latin typeface="+mj-lt"/>
          <a:ea typeface="+mj-ea"/>
          <a:cs typeface="+mj-cs"/>
          <a:sym typeface="Garamond"/>
        </a:defRPr>
      </a:lvl3pPr>
      <a:lvl4pPr indent="685800" algn="ctr" defTabSz="584200">
        <a:defRPr sz="5200" b="1">
          <a:latin typeface="+mj-lt"/>
          <a:ea typeface="+mj-ea"/>
          <a:cs typeface="+mj-cs"/>
          <a:sym typeface="Garamond"/>
        </a:defRPr>
      </a:lvl4pPr>
      <a:lvl5pPr indent="914400" algn="ctr" defTabSz="584200">
        <a:defRPr sz="5200" b="1">
          <a:latin typeface="+mj-lt"/>
          <a:ea typeface="+mj-ea"/>
          <a:cs typeface="+mj-cs"/>
          <a:sym typeface="Garamond"/>
        </a:defRPr>
      </a:lvl5pPr>
      <a:lvl6pPr indent="1143000" algn="ctr" defTabSz="584200">
        <a:defRPr sz="5200" b="1">
          <a:latin typeface="+mj-lt"/>
          <a:ea typeface="+mj-ea"/>
          <a:cs typeface="+mj-cs"/>
          <a:sym typeface="Garamond"/>
        </a:defRPr>
      </a:lvl6pPr>
      <a:lvl7pPr indent="1371600" algn="ctr" defTabSz="584200">
        <a:defRPr sz="5200" b="1">
          <a:latin typeface="+mj-lt"/>
          <a:ea typeface="+mj-ea"/>
          <a:cs typeface="+mj-cs"/>
          <a:sym typeface="Garamond"/>
        </a:defRPr>
      </a:lvl7pPr>
      <a:lvl8pPr indent="1600200" algn="ctr" defTabSz="584200">
        <a:defRPr sz="5200" b="1">
          <a:latin typeface="+mj-lt"/>
          <a:ea typeface="+mj-ea"/>
          <a:cs typeface="+mj-cs"/>
          <a:sym typeface="Garamond"/>
        </a:defRPr>
      </a:lvl8pPr>
      <a:lvl9pPr indent="1828800" algn="ctr" defTabSz="584200">
        <a:defRPr sz="5200" b="1">
          <a:latin typeface="+mj-lt"/>
          <a:ea typeface="+mj-ea"/>
          <a:cs typeface="+mj-cs"/>
          <a:sym typeface="Garamond"/>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4772" y="0"/>
            <a:ext cx="11703050" cy="105831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69280" y="1516980"/>
            <a:ext cx="11435520" cy="5555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13" cstate="print"/>
          <a:stretch>
            <a:fillRect/>
          </a:stretch>
        </p:blipFill>
        <p:spPr>
          <a:xfrm>
            <a:off x="-119651" y="-94938"/>
            <a:ext cx="1524788" cy="9848538"/>
          </a:xfrm>
          <a:prstGeom prst="rect">
            <a:avLst/>
          </a:prstGeom>
        </p:spPr>
      </p:pic>
      <p:pic>
        <p:nvPicPr>
          <p:cNvPr id="9" name="Picture 8"/>
          <p:cNvPicPr>
            <a:picLocks noChangeAspect="1"/>
          </p:cNvPicPr>
          <p:nvPr userDrawn="1"/>
        </p:nvPicPr>
        <p:blipFill>
          <a:blip r:embed="rId14" cstate="print"/>
          <a:stretch>
            <a:fillRect/>
          </a:stretch>
        </p:blipFill>
        <p:spPr>
          <a:xfrm>
            <a:off x="-42663" y="57503"/>
            <a:ext cx="1447800" cy="876300"/>
          </a:xfrm>
          <a:prstGeom prst="rect">
            <a:avLst/>
          </a:prstGeom>
        </p:spPr>
      </p:pic>
      <p:sp>
        <p:nvSpPr>
          <p:cNvPr id="11" name="Rectangle 10"/>
          <p:cNvSpPr/>
          <p:nvPr userDrawn="1"/>
        </p:nvSpPr>
        <p:spPr>
          <a:xfrm>
            <a:off x="-42662" y="1070630"/>
            <a:ext cx="1487434" cy="954107"/>
          </a:xfrm>
          <a:prstGeom prst="rect">
            <a:avLst/>
          </a:prstGeom>
        </p:spPr>
        <p:txBody>
          <a:bodyPr wrap="square">
            <a:spAutoFit/>
          </a:bodyPr>
          <a:lstStyle/>
          <a:p>
            <a:r>
              <a:rPr lang="it-IT" sz="2800" spc="-150" baseline="0" dirty="0" smtClean="0">
                <a:solidFill>
                  <a:schemeClr val="bg1"/>
                </a:solidFill>
                <a:latin typeface="Copperplate"/>
                <a:cs typeface="Copperplate"/>
              </a:rPr>
              <a:t>Romans </a:t>
            </a:r>
          </a:p>
          <a:p>
            <a:r>
              <a:rPr lang="it-IT" sz="2800" spc="-150" baseline="0" dirty="0" smtClean="0">
                <a:solidFill>
                  <a:schemeClr val="bg1"/>
                </a:solidFill>
                <a:latin typeface="Copperplate"/>
                <a:cs typeface="Copperplate"/>
              </a:rPr>
              <a:t>5:12-21</a:t>
            </a:r>
            <a:endParaRPr lang="en-US" sz="2800" spc="-150" baseline="0" dirty="0">
              <a:solidFill>
                <a:schemeClr val="bg1"/>
              </a:solidFill>
              <a:latin typeface="Copperplate"/>
              <a:cs typeface="Copperplate"/>
            </a:endParaRPr>
          </a:p>
        </p:txBody>
      </p:sp>
      <p:sp>
        <p:nvSpPr>
          <p:cNvPr id="13" name="Rectangle 12"/>
          <p:cNvSpPr/>
          <p:nvPr userDrawn="1"/>
        </p:nvSpPr>
        <p:spPr>
          <a:xfrm>
            <a:off x="-119651" y="6312392"/>
            <a:ext cx="1444772" cy="1015663"/>
          </a:xfrm>
          <a:prstGeom prst="rect">
            <a:avLst/>
          </a:prstGeom>
        </p:spPr>
        <p:txBody>
          <a:bodyPr wrap="square">
            <a:spAutoFit/>
          </a:bodyPr>
          <a:lstStyle/>
          <a:p>
            <a:r>
              <a:rPr lang="it-IT" sz="2000" spc="-150" baseline="0" dirty="0" smtClean="0">
                <a:solidFill>
                  <a:schemeClr val="bg1"/>
                </a:solidFill>
                <a:latin typeface="Copperplate"/>
                <a:cs typeface="Copperplate"/>
              </a:rPr>
              <a:t>Christ’s  Supreme</a:t>
            </a:r>
          </a:p>
          <a:p>
            <a:r>
              <a:rPr lang="it-IT" sz="2000" spc="-150" baseline="0" dirty="0" smtClean="0">
                <a:solidFill>
                  <a:schemeClr val="bg1"/>
                </a:solidFill>
                <a:latin typeface="Copperplate"/>
                <a:cs typeface="Copperplate"/>
              </a:rPr>
              <a:t>Gift</a:t>
            </a:r>
            <a:endParaRPr lang="en-US" sz="2000" spc="-150" baseline="0" dirty="0">
              <a:solidFill>
                <a:schemeClr val="bg1"/>
              </a:solidFill>
              <a:latin typeface="Copperplate"/>
              <a:cs typeface="Copperplate"/>
            </a:endParaRPr>
          </a:p>
        </p:txBody>
      </p:sp>
    </p:spTree>
    <p:extLst>
      <p:ext uri="{BB962C8B-B14F-4D97-AF65-F5344CB8AC3E}">
        <p14:creationId xmlns:p14="http://schemas.microsoft.com/office/powerpoint/2010/main" val="393817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C9B3803-5820-0443-86E1-F15B915DB494}" type="datetimeFigureOut">
              <a:rPr lang="en-US" smtClean="0"/>
              <a:pPr/>
              <a:t>11/22/2014</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B12A6D0-C067-954C-8524-C236FE00EC2F}" type="slidenum">
              <a:rPr lang="en-US" smtClean="0"/>
              <a:pPr/>
              <a:t>‹#›</a:t>
            </a:fld>
            <a:endParaRPr lang="en-US"/>
          </a:p>
        </p:txBody>
      </p:sp>
    </p:spTree>
    <p:extLst>
      <p:ext uri="{BB962C8B-B14F-4D97-AF65-F5344CB8AC3E}">
        <p14:creationId xmlns:p14="http://schemas.microsoft.com/office/powerpoint/2010/main" val="833976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1A7F9"/>
            </a:gs>
            <a:gs pos="100000">
              <a:srgbClr val="FEF1AE"/>
            </a:gs>
          </a:gsLst>
          <a:lin ang="5400000" scaled="0"/>
        </a:gradFill>
        <a:effectLst/>
      </p:bgPr>
    </p:bg>
    <p:spTree>
      <p:nvGrpSpPr>
        <p:cNvPr id="1" name=""/>
        <p:cNvGrpSpPr/>
        <p:nvPr/>
      </p:nvGrpSpPr>
      <p:grpSpPr>
        <a:xfrm>
          <a:off x="0" y="0"/>
          <a:ext cx="0" cy="0"/>
          <a:chOff x="0" y="0"/>
          <a:chExt cx="0" cy="0"/>
        </a:xfrm>
      </p:grpSpPr>
      <p:pic>
        <p:nvPicPr>
          <p:cNvPr id="34" name="Coliseum_Romans.png"/>
          <p:cNvPicPr/>
          <p:nvPr/>
        </p:nvPicPr>
        <p:blipFill>
          <a:blip r:embed="rId2" cstate="print">
            <a:extLst/>
          </a:blip>
          <a:stretch>
            <a:fillRect/>
          </a:stretch>
        </p:blipFill>
        <p:spPr>
          <a:xfrm>
            <a:off x="0" y="1670694"/>
            <a:ext cx="13004800" cy="7969251"/>
          </a:xfrm>
          <a:prstGeom prst="rect">
            <a:avLst/>
          </a:prstGeom>
          <a:ln w="12700">
            <a:miter lim="400000"/>
          </a:ln>
          <a:effectLst>
            <a:outerShdw blurRad="114300" dist="25400" dir="1733921" rotWithShape="0">
              <a:srgbClr val="000000">
                <a:alpha val="59426"/>
              </a:srgbClr>
            </a:outerShdw>
          </a:effectLst>
        </p:spPr>
      </p:pic>
      <p:sp>
        <p:nvSpPr>
          <p:cNvPr id="35" name="Shape 35"/>
          <p:cNvSpPr/>
          <p:nvPr/>
        </p:nvSpPr>
        <p:spPr>
          <a:xfrm>
            <a:off x="0" y="-438159"/>
            <a:ext cx="13004800" cy="2633391"/>
          </a:xfrm>
          <a:prstGeom prst="rect">
            <a:avLst/>
          </a:prstGeom>
          <a:ln w="12700">
            <a:miter lim="400000"/>
          </a:ln>
          <a:effectLst>
            <a:outerShdw blurRad="114300" dist="25400" dir="1733921" rotWithShape="0">
              <a:srgbClr val="FFFFFF">
                <a:alpha val="83222"/>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defTabSz="457200">
              <a:defRPr sz="18000" spc="1440">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18000" spc="1440">
                <a:solidFill>
                  <a:srgbClr val="494237"/>
                </a:solidFill>
              </a:rPr>
              <a:t>ROMANS</a:t>
            </a:r>
          </a:p>
        </p:txBody>
      </p:sp>
      <p:sp>
        <p:nvSpPr>
          <p:cNvPr id="36" name="Shape 36"/>
          <p:cNvSpPr/>
          <p:nvPr/>
        </p:nvSpPr>
        <p:spPr>
          <a:xfrm>
            <a:off x="0" y="7558126"/>
            <a:ext cx="13004801" cy="1097737"/>
          </a:xfrm>
          <a:prstGeom prst="rect">
            <a:avLst/>
          </a:prstGeom>
          <a:solidFill>
            <a:srgbClr val="614639"/>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457200">
              <a:lnSpc>
                <a:spcPct val="90000"/>
              </a:lnSpc>
              <a:defRPr sz="6500" b="1" spc="194" baseline="1538">
                <a:solidFill>
                  <a:srgbClr val="D2B9AA"/>
                </a:solidFill>
                <a:effectLst>
                  <a:outerShdw blurRad="12700" dist="12700" dir="2100000" rotWithShape="0">
                    <a:srgbClr val="000000"/>
                  </a:outerShdw>
                </a:effectLst>
                <a:latin typeface="Copperplate Gothic Bold"/>
                <a:ea typeface="Copperplate Gothic Bold"/>
                <a:cs typeface="Copperplate Gothic Bold"/>
                <a:sym typeface="Copperplate Gothic Bold"/>
              </a:defRPr>
            </a:lvl1pPr>
          </a:lstStyle>
          <a:p>
            <a:pPr lvl="0">
              <a:defRPr sz="1800" b="0" spc="0" baseline="0">
                <a:solidFill>
                  <a:srgbClr val="000000"/>
                </a:solidFill>
                <a:effectLst/>
              </a:defRPr>
            </a:pPr>
            <a:r>
              <a:rPr sz="6500" b="1" spc="194" baseline="1538">
                <a:solidFill>
                  <a:srgbClr val="D2B9AA"/>
                </a:solidFill>
                <a:effectLst>
                  <a:outerShdw blurRad="12700" dist="12700" dir="2100000" rotWithShape="0">
                    <a:srgbClr val="000000"/>
                  </a:outerShdw>
                </a:effectLst>
              </a:rPr>
              <a:t>Laying a solid foundation</a:t>
            </a:r>
          </a:p>
        </p:txBody>
      </p:sp>
      <p:sp>
        <p:nvSpPr>
          <p:cNvPr id="37" name="Shape 37"/>
          <p:cNvSpPr/>
          <p:nvPr/>
        </p:nvSpPr>
        <p:spPr>
          <a:xfrm>
            <a:off x="5120222" y="3394219"/>
            <a:ext cx="4088047" cy="1969770"/>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defTabSz="457200">
              <a:defRPr sz="6400" spc="512">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6400" spc="512" dirty="0">
                <a:solidFill>
                  <a:srgbClr val="494237"/>
                </a:solidFill>
              </a:rPr>
              <a:t>Romans </a:t>
            </a:r>
            <a:r>
              <a:rPr lang="en-US" sz="6400" spc="512" dirty="0" smtClean="0">
                <a:solidFill>
                  <a:srgbClr val="494237"/>
                </a:solidFill>
              </a:rPr>
              <a:t>5:12-21</a:t>
            </a:r>
            <a:endParaRPr sz="6400" spc="512" dirty="0">
              <a:solidFill>
                <a:srgbClr val="494237"/>
              </a:solidFill>
            </a:endParaRPr>
          </a:p>
        </p:txBody>
      </p:sp>
      <p:sp>
        <p:nvSpPr>
          <p:cNvPr id="38" name="Shape 38"/>
          <p:cNvSpPr/>
          <p:nvPr/>
        </p:nvSpPr>
        <p:spPr>
          <a:xfrm>
            <a:off x="0" y="8655863"/>
            <a:ext cx="13004801" cy="1097738"/>
          </a:xfrm>
          <a:prstGeom prst="rect">
            <a:avLst/>
          </a:prstGeom>
          <a:solidFill>
            <a:srgbClr val="614639"/>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457200">
              <a:lnSpc>
                <a:spcPct val="90000"/>
              </a:lnSpc>
              <a:defRPr sz="3400" spc="101" baseline="2941">
                <a:solidFill>
                  <a:srgbClr val="D2B9AA"/>
                </a:solidFill>
                <a:effectLst>
                  <a:outerShdw blurRad="12700" dist="12700" dir="2100000" rotWithShape="0">
                    <a:srgbClr val="000000"/>
                  </a:outerShdw>
                </a:effectLst>
                <a:latin typeface="Times New Roman Bold"/>
                <a:ea typeface="Times New Roman Bold"/>
                <a:cs typeface="Times New Roman Bold"/>
                <a:sym typeface="Times New Roman Bold"/>
              </a:defRPr>
            </a:lvl1pPr>
          </a:lstStyle>
          <a:p>
            <a:pPr lvl="0">
              <a:defRPr sz="1800" spc="0" baseline="0">
                <a:solidFill>
                  <a:srgbClr val="000000"/>
                </a:solidFill>
                <a:effectLst/>
              </a:defRPr>
            </a:pPr>
            <a:r>
              <a:rPr lang="en-US" sz="3400" spc="101" baseline="2941" dirty="0" smtClean="0">
                <a:solidFill>
                  <a:srgbClr val="D2B9AA"/>
                </a:solidFill>
                <a:effectLst>
                  <a:outerShdw blurRad="12700" dist="12700" dir="2100000" rotWithShape="0">
                    <a:srgbClr val="000000"/>
                  </a:outerShdw>
                </a:effectLst>
              </a:rPr>
              <a:t>Jesse McLaughlin</a:t>
            </a:r>
            <a:endParaRPr sz="3400" spc="101" baseline="2941" dirty="0">
              <a:solidFill>
                <a:srgbClr val="D2B9AA"/>
              </a:solidFill>
              <a:effectLst>
                <a:outerShdw blurRad="12700" dist="12700" dir="2100000" rotWithShape="0">
                  <a:srgbClr val="000000"/>
                </a:outerShdw>
              </a:effectLst>
            </a:endParaRPr>
          </a:p>
        </p:txBody>
      </p:sp>
      <p:sp>
        <p:nvSpPr>
          <p:cNvPr id="39" name="Shape 39"/>
          <p:cNvSpPr/>
          <p:nvPr/>
        </p:nvSpPr>
        <p:spPr>
          <a:xfrm>
            <a:off x="3533392" y="2297771"/>
            <a:ext cx="7670042" cy="738664"/>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defTabSz="457200">
              <a:defRPr sz="6200" spc="496">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4800" spc="496" dirty="0" smtClean="0">
                <a:solidFill>
                  <a:srgbClr val="494237"/>
                </a:solidFill>
              </a:rPr>
              <a:t>Christ’s Supreme Gift</a:t>
            </a:r>
            <a:endParaRPr sz="4800" spc="496" dirty="0">
              <a:solidFill>
                <a:srgbClr val="494237"/>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Contrasting Disobedience &amp; Obedience</a:t>
            </a:r>
            <a:endParaRPr lang="en-US" b="1" dirty="0" smtClean="0">
              <a:latin typeface="Garamond" pitchFamily="18" charset="0"/>
            </a:endParaRPr>
          </a:p>
        </p:txBody>
      </p:sp>
      <p:sp>
        <p:nvSpPr>
          <p:cNvPr id="5" name="Content Placeholder 2"/>
          <p:cNvSpPr txBox="1">
            <a:spLocks/>
          </p:cNvSpPr>
          <p:nvPr/>
        </p:nvSpPr>
        <p:spPr>
          <a:xfrm>
            <a:off x="1444772" y="1371600"/>
            <a:ext cx="11435520" cy="8011886"/>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Romans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5:18-21</a:t>
            </a: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a:p>
            <a:pPr marL="347472" algn="l"/>
            <a:r>
              <a:rPr lang="en-US" baseline="30000" dirty="0"/>
              <a:t>18</a:t>
            </a:r>
            <a:r>
              <a:rPr lang="en-US" dirty="0"/>
              <a:t> So then as through one transgression there resulted condemnation to all men, even so through one act of righteousness there resulted justification of life to all men.</a:t>
            </a:r>
            <a:r>
              <a:rPr lang="en-US" baseline="30000" dirty="0"/>
              <a:t>19</a:t>
            </a:r>
            <a:r>
              <a:rPr lang="en-US" dirty="0"/>
              <a:t> For as through the one man’s disobedience the many were made sinners, even so through the obedience of the One the many will be made righteous. 20 The Law came in so that the transgression would increase; but where sin increased, grace abounded all the more, </a:t>
            </a:r>
            <a:r>
              <a:rPr lang="en-US" baseline="30000" dirty="0"/>
              <a:t>21</a:t>
            </a:r>
            <a:r>
              <a:rPr lang="en-US" dirty="0"/>
              <a:t> so that, as sin reigned in death, even so grace would reign through righteousness to eternal life through Jesus Christ our Lord</a:t>
            </a:r>
            <a:r>
              <a:rPr lang="en-US" dirty="0" smtClean="0"/>
              <a:t>.</a:t>
            </a:r>
            <a:r>
              <a:rPr lang="en-US" dirty="0" smtClean="0"/>
              <a:t> </a:t>
            </a:r>
            <a:r>
              <a:rPr lang="en-US" dirty="0" smtClean="0"/>
              <a:t>(NASB)</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itchFamily="18" charset="0"/>
              </a:rPr>
              <a:t>Contrasting Disobedience &amp; Obedience</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3600" dirty="0" smtClean="0"/>
          </a:p>
          <a:p>
            <a:r>
              <a:rPr lang="en-US" sz="3600" i="1" dirty="0" smtClean="0">
                <a:latin typeface="Garamond" pitchFamily="18" charset="0"/>
              </a:rPr>
              <a:t>Disobedience</a:t>
            </a:r>
            <a:r>
              <a:rPr lang="en-US" sz="3600" dirty="0" smtClean="0">
                <a:latin typeface="Garamond" pitchFamily="18" charset="0"/>
              </a:rPr>
              <a:t> of Adam leads to condemnation (death &amp; judgment). The </a:t>
            </a:r>
            <a:r>
              <a:rPr lang="en-US" sz="3600" i="1" dirty="0" smtClean="0">
                <a:latin typeface="Garamond" pitchFamily="18" charset="0"/>
              </a:rPr>
              <a:t>obedience </a:t>
            </a:r>
            <a:r>
              <a:rPr lang="en-US" sz="3600" dirty="0" smtClean="0">
                <a:latin typeface="Garamond" pitchFamily="18" charset="0"/>
              </a:rPr>
              <a:t>of Christ grants the free gift of righteousness to all who believe.</a:t>
            </a:r>
          </a:p>
          <a:p>
            <a:r>
              <a:rPr lang="en-US" sz="3600" dirty="0" smtClean="0">
                <a:latin typeface="Garamond" pitchFamily="18" charset="0"/>
              </a:rPr>
              <a:t>The Law increases transgression by making the righteous standard of God evident.</a:t>
            </a:r>
          </a:p>
          <a:p>
            <a:r>
              <a:rPr lang="en-US" sz="3600" dirty="0" smtClean="0">
                <a:latin typeface="Garamond" pitchFamily="18" charset="0"/>
              </a:rPr>
              <a:t>Some argue that Paul is presenting evidence for _______________in Romans 5 because he refers to “all men” &amp; “many” regarding both death through Adam and life through Christ.</a:t>
            </a:r>
          </a:p>
          <a:p>
            <a:endParaRPr lang="en-US" dirty="0" smtClean="0">
              <a:latin typeface="Garamond" pitchFamily="18" charset="0"/>
            </a:endParaRPr>
          </a:p>
          <a:p>
            <a:pPr algn="ctr">
              <a:buNone/>
            </a:pPr>
            <a:endParaRPr lang="en-US" dirty="0"/>
          </a:p>
        </p:txBody>
      </p:sp>
      <p:sp>
        <p:nvSpPr>
          <p:cNvPr id="4" name="TextBox 3"/>
          <p:cNvSpPr txBox="1"/>
          <p:nvPr/>
        </p:nvSpPr>
        <p:spPr>
          <a:xfrm>
            <a:off x="2159000" y="5613400"/>
            <a:ext cx="3302000" cy="646331"/>
          </a:xfrm>
          <a:prstGeom prst="rect">
            <a:avLst/>
          </a:prstGeom>
          <a:noFill/>
        </p:spPr>
        <p:txBody>
          <a:bodyPr wrap="square" rtlCol="0">
            <a:spAutoFit/>
          </a:bodyPr>
          <a:lstStyle/>
          <a:p>
            <a:r>
              <a:rPr lang="en-US" b="1" dirty="0" smtClean="0"/>
              <a:t>universalism</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itchFamily="18" charset="0"/>
              </a:rPr>
              <a:t>Contrasting Disobedience &amp; Obedience</a:t>
            </a:r>
            <a:endParaRPr lang="en-US" dirty="0"/>
          </a:p>
        </p:txBody>
      </p:sp>
      <p:sp>
        <p:nvSpPr>
          <p:cNvPr id="3" name="Content Placeholder 2"/>
          <p:cNvSpPr>
            <a:spLocks noGrp="1"/>
          </p:cNvSpPr>
          <p:nvPr>
            <p:ph idx="1"/>
          </p:nvPr>
        </p:nvSpPr>
        <p:spPr>
          <a:xfrm>
            <a:off x="1569280" y="1640204"/>
            <a:ext cx="11435520" cy="6930334"/>
          </a:xfrm>
        </p:spPr>
        <p:txBody>
          <a:bodyPr>
            <a:normAutofit/>
          </a:bodyPr>
          <a:lstStyle/>
          <a:p>
            <a:endParaRPr lang="en-US" sz="3600" dirty="0" smtClean="0"/>
          </a:p>
          <a:p>
            <a:pPr marL="0" indent="0">
              <a:buNone/>
            </a:pPr>
            <a:endParaRPr lang="en-US" dirty="0" smtClean="0">
              <a:latin typeface="Garamond" pitchFamily="18" charset="0"/>
            </a:endParaRPr>
          </a:p>
          <a:p>
            <a:pPr algn="ctr">
              <a:buNone/>
            </a:pPr>
            <a:endParaRPr lang="en-US" dirty="0"/>
          </a:p>
        </p:txBody>
      </p:sp>
      <p:sp>
        <p:nvSpPr>
          <p:cNvPr id="5" name="Rectangle 4"/>
          <p:cNvSpPr/>
          <p:nvPr/>
        </p:nvSpPr>
        <p:spPr>
          <a:xfrm>
            <a:off x="1749572" y="1545624"/>
            <a:ext cx="10544028" cy="4832092"/>
          </a:xfrm>
          <a:prstGeom prst="rect">
            <a:avLst/>
          </a:prstGeom>
        </p:spPr>
        <p:txBody>
          <a:bodyPr wrap="square">
            <a:spAutoFit/>
          </a:bodyPr>
          <a:lstStyle/>
          <a:p>
            <a:r>
              <a:rPr lang="en-US" dirty="0" smtClean="0"/>
              <a:t>“Universalism </a:t>
            </a:r>
            <a:r>
              <a:rPr lang="en-US" dirty="0"/>
              <a:t>involves the affirmation of universal salvation and the denial of eternal punishment. Universalists believe that ultimately all humans are somehow in union with Christ and that in the fullness of time they will gain release from the penalty of sin and be restored to </a:t>
            </a:r>
            <a:r>
              <a:rPr lang="en-US" dirty="0" smtClean="0"/>
              <a:t>God”</a:t>
            </a:r>
          </a:p>
          <a:p>
            <a:endParaRPr lang="en-US" dirty="0" smtClean="0"/>
          </a:p>
          <a:p>
            <a:endParaRPr lang="en-US" sz="2800" dirty="0"/>
          </a:p>
          <a:p>
            <a:r>
              <a:rPr lang="en-US" sz="2800" i="1" dirty="0" smtClean="0"/>
              <a:t>Pocket </a:t>
            </a:r>
            <a:r>
              <a:rPr lang="en-US" sz="2800" i="1" dirty="0"/>
              <a:t>dictionary of theological terms (p. 118). </a:t>
            </a:r>
            <a:r>
              <a:rPr lang="en-US" sz="2800" i="1" dirty="0" smtClean="0"/>
              <a:t>InterVarsity </a:t>
            </a:r>
            <a:r>
              <a:rPr lang="en-US" sz="2800" i="1" dirty="0"/>
              <a:t>Press</a:t>
            </a:r>
            <a:r>
              <a:rPr lang="en-US" sz="2800" dirty="0"/>
              <a:t>.</a:t>
            </a:r>
            <a:endParaRPr lang="en-US" sz="2800" dirty="0"/>
          </a:p>
        </p:txBody>
      </p:sp>
    </p:spTree>
    <p:extLst>
      <p:ext uri="{BB962C8B-B14F-4D97-AF65-F5344CB8AC3E}">
        <p14:creationId xmlns:p14="http://schemas.microsoft.com/office/powerpoint/2010/main" val="2310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itchFamily="18" charset="0"/>
              </a:rPr>
              <a:t>Contrasting Disobedience &amp; Obedience</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3600" dirty="0" smtClean="0"/>
          </a:p>
          <a:p>
            <a:pPr marL="514350" indent="-514350">
              <a:buFont typeface="+mj-lt"/>
              <a:buAutoNum type="arabicPeriod"/>
            </a:pPr>
            <a:r>
              <a:rPr lang="en-US" b="1" dirty="0" smtClean="0">
                <a:latin typeface="Garamond" pitchFamily="18" charset="0"/>
              </a:rPr>
              <a:t>Context</a:t>
            </a:r>
            <a:r>
              <a:rPr lang="en-US" dirty="0" smtClean="0">
                <a:latin typeface="Garamond" pitchFamily="18" charset="0"/>
              </a:rPr>
              <a:t> – Paul repeats the concept that men &amp; women are only “justified by faith” (Romans 5:1)</a:t>
            </a:r>
          </a:p>
          <a:p>
            <a:pPr marL="514350" indent="-514350">
              <a:buFont typeface="+mj-lt"/>
              <a:buAutoNum type="arabicPeriod"/>
            </a:pPr>
            <a:r>
              <a:rPr lang="en-US" b="1" dirty="0" smtClean="0">
                <a:latin typeface="Garamond" pitchFamily="18" charset="0"/>
              </a:rPr>
              <a:t>Headship</a:t>
            </a:r>
            <a:r>
              <a:rPr lang="en-US" dirty="0" smtClean="0">
                <a:latin typeface="Garamond" pitchFamily="18" charset="0"/>
              </a:rPr>
              <a:t> – </a:t>
            </a:r>
            <a:r>
              <a:rPr lang="en-US" dirty="0">
                <a:latin typeface="Garamond" pitchFamily="18" charset="0"/>
              </a:rPr>
              <a:t>All people are under Adam’s headship by nature of being born human. However, to be under Christ as your head you must experience new birth through faith.  </a:t>
            </a:r>
            <a:r>
              <a:rPr lang="en-US" dirty="0">
                <a:latin typeface="Garamond" pitchFamily="18" charset="0"/>
              </a:rPr>
              <a:t>This is seen in Romans </a:t>
            </a:r>
            <a:r>
              <a:rPr lang="en-US" dirty="0" smtClean="0">
                <a:latin typeface="Garamond" pitchFamily="18" charset="0"/>
              </a:rPr>
              <a:t>5:17 </a:t>
            </a:r>
            <a:r>
              <a:rPr lang="en-US" dirty="0">
                <a:latin typeface="Garamond" pitchFamily="18" charset="0"/>
              </a:rPr>
              <a:t>reads, “those who receive the abundance of grace” not everyone receives </a:t>
            </a:r>
            <a:r>
              <a:rPr lang="en-US" dirty="0" smtClean="0">
                <a:latin typeface="Garamond" pitchFamily="18" charset="0"/>
              </a:rPr>
              <a:t>this grace.</a:t>
            </a:r>
          </a:p>
          <a:p>
            <a:pPr marL="514350" indent="-514350">
              <a:buFont typeface="+mj-lt"/>
              <a:buAutoNum type="arabicPeriod"/>
            </a:pPr>
            <a:r>
              <a:rPr lang="en-US" b="1" dirty="0" smtClean="0">
                <a:latin typeface="Garamond" pitchFamily="18" charset="0"/>
              </a:rPr>
              <a:t>Ethnic Unity </a:t>
            </a:r>
            <a:r>
              <a:rPr lang="en-US" dirty="0" smtClean="0">
                <a:latin typeface="Garamond" pitchFamily="18" charset="0"/>
              </a:rPr>
              <a:t>- </a:t>
            </a:r>
            <a:r>
              <a:rPr lang="en-US" dirty="0">
                <a:latin typeface="Garamond" pitchFamily="18" charset="0"/>
              </a:rPr>
              <a:t>“All” can also serve as a unifier meaning that all people no matter heritage (Jew or Gentile) have received death through Adam and may receive life through Jesus Christ.</a:t>
            </a:r>
            <a:endParaRPr lang="en-US" dirty="0">
              <a:latin typeface="Garamond" pitchFamily="18" charset="0"/>
            </a:endParaRPr>
          </a:p>
          <a:p>
            <a:pPr marL="514350" indent="-514350">
              <a:buFont typeface="+mj-lt"/>
              <a:buAutoNum type="arabicPeriod"/>
            </a:pPr>
            <a:endParaRPr lang="en-US" dirty="0" smtClean="0">
              <a:latin typeface="Garamond" pitchFamily="18" charset="0"/>
            </a:endParaRPr>
          </a:p>
          <a:p>
            <a:pPr algn="ctr">
              <a:buNone/>
            </a:pPr>
            <a:endParaRPr lang="en-US" dirty="0"/>
          </a:p>
        </p:txBody>
      </p:sp>
    </p:spTree>
    <p:extLst>
      <p:ext uri="{BB962C8B-B14F-4D97-AF65-F5344CB8AC3E}">
        <p14:creationId xmlns:p14="http://schemas.microsoft.com/office/powerpoint/2010/main" val="11422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Conclusion</a:t>
            </a:r>
            <a:endParaRPr lang="en-US" dirty="0"/>
          </a:p>
        </p:txBody>
      </p:sp>
      <p:sp>
        <p:nvSpPr>
          <p:cNvPr id="3" name="Content Placeholder 2"/>
          <p:cNvSpPr>
            <a:spLocks noGrp="1"/>
          </p:cNvSpPr>
          <p:nvPr>
            <p:ph idx="1"/>
          </p:nvPr>
        </p:nvSpPr>
        <p:spPr>
          <a:xfrm>
            <a:off x="1444772" y="1923380"/>
            <a:ext cx="11435520" cy="4230677"/>
          </a:xfrm>
        </p:spPr>
        <p:txBody>
          <a:bodyPr>
            <a:normAutofit/>
          </a:bodyPr>
          <a:lstStyle/>
          <a:p>
            <a:pPr>
              <a:buNone/>
            </a:pPr>
            <a:r>
              <a:rPr lang="en-US" sz="4400" dirty="0" smtClean="0">
                <a:latin typeface="Garamond" pitchFamily="18" charset="0"/>
              </a:rPr>
              <a:t>Those </a:t>
            </a:r>
            <a:r>
              <a:rPr lang="en-US" sz="4400" dirty="0">
                <a:latin typeface="Garamond" pitchFamily="18" charset="0"/>
              </a:rPr>
              <a:t>who have been “justified by faith” (5:1) escape the consequences of Adam’s sin through the gracious gift of Christ. </a:t>
            </a:r>
            <a:r>
              <a:rPr lang="en-US" sz="4400" dirty="0">
                <a:latin typeface="Garamond" pitchFamily="18" charset="0"/>
              </a:rPr>
              <a:t>He has secured eternal life through his righteousness and obedience which are imputed to Christians as a free gift.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Discussion Questions</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4800" dirty="0" smtClean="0"/>
          </a:p>
          <a:p>
            <a:r>
              <a:rPr lang="en-US" sz="4800" dirty="0" smtClean="0">
                <a:latin typeface="Garamond" pitchFamily="18" charset="0"/>
              </a:rPr>
              <a:t>Do you believe that everyone is bor</a:t>
            </a:r>
            <a:r>
              <a:rPr lang="en-US" sz="4800" dirty="0" smtClean="0">
                <a:latin typeface="Garamond" pitchFamily="18" charset="0"/>
              </a:rPr>
              <a:t>n a sinner? Is it fair that God judges us for a sin committed by Adam?</a:t>
            </a:r>
            <a:endParaRPr lang="en-US" sz="4800" dirty="0" smtClean="0">
              <a:latin typeface="Garamond" pitchFamily="18" charset="0"/>
            </a:endParaRPr>
          </a:p>
          <a:p>
            <a:r>
              <a:rPr lang="en-US" sz="4800" dirty="0" smtClean="0">
                <a:latin typeface="Garamond" pitchFamily="18" charset="0"/>
              </a:rPr>
              <a:t>What does Christ accomplish for thos</a:t>
            </a:r>
            <a:r>
              <a:rPr lang="en-US" sz="4800" dirty="0" smtClean="0">
                <a:latin typeface="Garamond" pitchFamily="18" charset="0"/>
              </a:rPr>
              <a:t>e who believe?</a:t>
            </a:r>
            <a:endParaRPr lang="en-US" sz="4800" dirty="0" smtClean="0">
              <a:latin typeface="Garamond" pitchFamily="18" charset="0"/>
            </a:endParaRPr>
          </a:p>
          <a:p>
            <a:r>
              <a:rPr lang="en-US" sz="4800" dirty="0" smtClean="0">
                <a:latin typeface="Garamond" pitchFamily="18" charset="0"/>
              </a:rPr>
              <a:t>Have you struggled with the idea of universalism?</a:t>
            </a: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1569280" y="1516980"/>
            <a:ext cx="11435520" cy="7830220"/>
          </a:xfrm>
        </p:spPr>
        <p:txBody>
          <a:bodyPr>
            <a:normAutofit lnSpcReduction="10000"/>
          </a:bodyPr>
          <a:lstStyle/>
          <a:p>
            <a:pPr marL="0" indent="0">
              <a:buNone/>
            </a:pPr>
            <a:r>
              <a:rPr lang="en-US" b="1" dirty="0" smtClean="0"/>
              <a:t>Key Verses:</a:t>
            </a:r>
          </a:p>
          <a:p>
            <a:pPr marL="0" indent="0">
              <a:buNone/>
            </a:pPr>
            <a:r>
              <a:rPr lang="en-US" sz="3600" dirty="0"/>
              <a:t>“Therefore</a:t>
            </a:r>
            <a:r>
              <a:rPr lang="en-US" sz="3600" dirty="0"/>
              <a:t>, having been</a:t>
            </a:r>
            <a:r>
              <a:rPr lang="en-US" sz="3600" b="1" i="1" dirty="0"/>
              <a:t> justified </a:t>
            </a:r>
            <a:r>
              <a:rPr lang="en-US" sz="3600" dirty="0"/>
              <a:t>by faith, we have peace with God through our Lord Jesus </a:t>
            </a:r>
            <a:r>
              <a:rPr lang="en-US" sz="3600" dirty="0"/>
              <a:t>Christ” </a:t>
            </a:r>
            <a:r>
              <a:rPr lang="en-US" dirty="0" smtClean="0"/>
              <a:t>Romans 5:1</a:t>
            </a:r>
          </a:p>
          <a:p>
            <a:pPr marL="0" indent="0">
              <a:buNone/>
            </a:pPr>
            <a:endParaRPr lang="en-US" dirty="0"/>
          </a:p>
          <a:p>
            <a:pPr marL="0" indent="0">
              <a:buNone/>
            </a:pPr>
            <a:r>
              <a:rPr lang="en-US" sz="3600" dirty="0"/>
              <a:t>“But God demonstrates</a:t>
            </a:r>
            <a:r>
              <a:rPr lang="en-US" sz="3600" dirty="0"/>
              <a:t> </a:t>
            </a:r>
            <a:r>
              <a:rPr lang="en-US" sz="3600" b="1" i="1" dirty="0"/>
              <a:t>His own love </a:t>
            </a:r>
            <a:r>
              <a:rPr lang="en-US" sz="3600" dirty="0"/>
              <a:t>toward us, in that while we were yet </a:t>
            </a:r>
            <a:r>
              <a:rPr lang="en-US" sz="3600" dirty="0"/>
              <a:t>sinners, Christ </a:t>
            </a:r>
            <a:r>
              <a:rPr lang="en-US" sz="3600" dirty="0"/>
              <a:t>died for us</a:t>
            </a:r>
            <a:r>
              <a:rPr lang="en-US" sz="3600" dirty="0"/>
              <a:t>.” </a:t>
            </a:r>
            <a:r>
              <a:rPr lang="en-US" dirty="0" smtClean="0"/>
              <a:t>Romans 5:8</a:t>
            </a:r>
          </a:p>
          <a:p>
            <a:pPr marL="0" indent="0">
              <a:buNone/>
            </a:pPr>
            <a:endParaRPr lang="en-US" dirty="0" smtClean="0"/>
          </a:p>
          <a:p>
            <a:pPr marL="0" indent="0">
              <a:buNone/>
            </a:pPr>
            <a:r>
              <a:rPr lang="en-US" sz="3600" dirty="0"/>
              <a:t>“we </a:t>
            </a:r>
            <a:r>
              <a:rPr lang="en-US" sz="3600" dirty="0"/>
              <a:t>also exult in God through our Lord Jesus Christ, through whom we have now received the </a:t>
            </a:r>
            <a:r>
              <a:rPr lang="en-US" sz="3600" b="1" i="1" dirty="0"/>
              <a:t>reconciliation</a:t>
            </a:r>
            <a:r>
              <a:rPr lang="en-US" sz="3600" dirty="0"/>
              <a:t>.” </a:t>
            </a:r>
            <a:r>
              <a:rPr lang="en-US" dirty="0" smtClean="0"/>
              <a:t>Romans 5:11</a:t>
            </a:r>
          </a:p>
          <a:p>
            <a:pPr marL="0" indent="0">
              <a:buNone/>
            </a:pPr>
            <a:endParaRPr lang="en-US" dirty="0" smtClean="0"/>
          </a:p>
          <a:p>
            <a:pPr marL="0" indent="0">
              <a:buNone/>
            </a:pPr>
            <a:r>
              <a:rPr lang="en-US" b="1" dirty="0" smtClean="0"/>
              <a:t>Conclusion: </a:t>
            </a:r>
            <a:r>
              <a:rPr lang="en-US" dirty="0"/>
              <a:t>God has always shown us His unique way of love and favor.  And He did this while we were still His enemies.  Now that we are assured of our salvation and know that He will not give up on us in the future, we are at peace with Him.  </a:t>
            </a:r>
            <a:endParaRPr lang="en-US" dirty="0"/>
          </a:p>
        </p:txBody>
      </p:sp>
    </p:spTree>
    <p:extLst>
      <p:ext uri="{BB962C8B-B14F-4D97-AF65-F5344CB8AC3E}">
        <p14:creationId xmlns:p14="http://schemas.microsoft.com/office/powerpoint/2010/main" val="4163002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The Reign of Death</a:t>
            </a:r>
            <a:endParaRPr lang="en-US" b="1" dirty="0">
              <a:latin typeface="Garamond" pitchFamily="18" charset="0"/>
            </a:endParaRPr>
          </a:p>
        </p:txBody>
      </p:sp>
      <p:sp>
        <p:nvSpPr>
          <p:cNvPr id="3" name="Content Placeholder 2"/>
          <p:cNvSpPr>
            <a:spLocks noGrp="1"/>
          </p:cNvSpPr>
          <p:nvPr>
            <p:ph idx="1"/>
          </p:nvPr>
        </p:nvSpPr>
        <p:spPr>
          <a:xfrm>
            <a:off x="1569280" y="1516980"/>
            <a:ext cx="11435520" cy="7714106"/>
          </a:xfrm>
        </p:spPr>
        <p:txBody>
          <a:bodyPr>
            <a:noAutofit/>
          </a:bodyPr>
          <a:lstStyle/>
          <a:p>
            <a:pPr>
              <a:buNone/>
            </a:pPr>
            <a:r>
              <a:rPr lang="en-US" sz="3600" b="1" dirty="0" smtClean="0"/>
              <a:t>Romans </a:t>
            </a:r>
            <a:r>
              <a:rPr lang="en-US" sz="3600" b="1" dirty="0" smtClean="0"/>
              <a:t>5:12-14</a:t>
            </a:r>
            <a:endParaRPr lang="en-US" sz="3600" b="1" dirty="0" smtClean="0"/>
          </a:p>
          <a:p>
            <a:pPr indent="0">
              <a:buNone/>
            </a:pPr>
            <a:r>
              <a:rPr lang="en-US" sz="3600" baseline="30000" dirty="0"/>
              <a:t>12</a:t>
            </a:r>
            <a:r>
              <a:rPr lang="en-US" sz="3600" dirty="0"/>
              <a:t> Therefore, just as through one man sin entered into the world, and death through sin, and so death spread to all men, because all sinned— </a:t>
            </a:r>
            <a:r>
              <a:rPr lang="en-US" sz="3600" baseline="30000" dirty="0"/>
              <a:t>13</a:t>
            </a:r>
            <a:r>
              <a:rPr lang="en-US" sz="3600" dirty="0"/>
              <a:t> for until the Law sin was in the world, but sin is not imputed when there is no law.</a:t>
            </a:r>
            <a:r>
              <a:rPr lang="en-US" sz="3600" baseline="30000" dirty="0"/>
              <a:t>14</a:t>
            </a:r>
            <a:r>
              <a:rPr lang="en-US" sz="3600" dirty="0"/>
              <a:t> Nevertheless death reigned from Adam until Moses, even over those who had not sinned in the likeness of the offense of Adam, who is a type of Him who was to come.</a:t>
            </a:r>
            <a:r>
              <a:rPr lang="en-US" sz="3600" baseline="30000" dirty="0"/>
              <a:t> </a:t>
            </a:r>
            <a:r>
              <a:rPr lang="en-US" sz="3600" baseline="30000" dirty="0" smtClean="0"/>
              <a:t>(NASB)</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itchFamily="18" charset="0"/>
              </a:rPr>
              <a:t>The Reign of Death</a:t>
            </a:r>
            <a:endParaRPr lang="en-US" dirty="0"/>
          </a:p>
        </p:txBody>
      </p:sp>
      <p:sp>
        <p:nvSpPr>
          <p:cNvPr id="4" name="Pentagon 3"/>
          <p:cNvSpPr/>
          <p:nvPr/>
        </p:nvSpPr>
        <p:spPr>
          <a:xfrm>
            <a:off x="1905000" y="2006600"/>
            <a:ext cx="1066800" cy="787400"/>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Pentagon 4"/>
          <p:cNvSpPr/>
          <p:nvPr/>
        </p:nvSpPr>
        <p:spPr>
          <a:xfrm>
            <a:off x="3225800" y="2006600"/>
            <a:ext cx="1574800" cy="787400"/>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Pentagon 5"/>
          <p:cNvSpPr/>
          <p:nvPr/>
        </p:nvSpPr>
        <p:spPr>
          <a:xfrm>
            <a:off x="5003800" y="2006600"/>
            <a:ext cx="3048000" cy="787400"/>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569280" y="1516980"/>
            <a:ext cx="11435520" cy="6930334"/>
          </a:xfrm>
        </p:spPr>
        <p:txBody>
          <a:bodyPr>
            <a:normAutofit fontScale="92500"/>
          </a:bodyPr>
          <a:lstStyle/>
          <a:p>
            <a:pPr marL="0" indent="0">
              <a:buNone/>
            </a:pPr>
            <a:endParaRPr lang="en-US" sz="3600" dirty="0" smtClean="0"/>
          </a:p>
          <a:p>
            <a:r>
              <a:rPr lang="en-US" sz="3600" dirty="0" smtClean="0">
                <a:latin typeface="Garamond" pitchFamily="18" charset="0"/>
              </a:rPr>
              <a:t>Sin       Death         Spread to All</a:t>
            </a:r>
            <a:endParaRPr lang="en-US" sz="3600" dirty="0" smtClean="0">
              <a:latin typeface="Garamond" pitchFamily="18" charset="0"/>
            </a:endParaRPr>
          </a:p>
          <a:p>
            <a:pPr>
              <a:buNone/>
            </a:pPr>
            <a:endParaRPr lang="en-US" sz="3600" dirty="0" smtClean="0">
              <a:latin typeface="Garamond" pitchFamily="18" charset="0"/>
            </a:endParaRPr>
          </a:p>
          <a:p>
            <a:pPr marL="0" indent="0">
              <a:buNone/>
            </a:pPr>
            <a:r>
              <a:rPr lang="en-US" sz="3600" dirty="0"/>
              <a:t>“so </a:t>
            </a:r>
            <a:r>
              <a:rPr lang="en-US" sz="3600" dirty="0"/>
              <a:t>death spread to all men, because all </a:t>
            </a:r>
            <a:r>
              <a:rPr lang="en-US" sz="3600" dirty="0"/>
              <a:t>sinned</a:t>
            </a:r>
            <a:r>
              <a:rPr lang="en-US" sz="3600" dirty="0" smtClean="0"/>
              <a:t>” Romans 5:12</a:t>
            </a:r>
            <a:endParaRPr lang="en-US" sz="3600" dirty="0"/>
          </a:p>
          <a:p>
            <a:endParaRPr lang="en-US" sz="3600" dirty="0" smtClean="0">
              <a:latin typeface="Garamond" pitchFamily="18" charset="0"/>
            </a:endParaRPr>
          </a:p>
          <a:p>
            <a:r>
              <a:rPr lang="en-US" sz="3600" dirty="0" smtClean="0">
                <a:latin typeface="Garamond" pitchFamily="18" charset="0"/>
              </a:rPr>
              <a:t>Paul uses the idea of _____________________________  in chapter 5 for both Adam &amp; Jesus Christ. </a:t>
            </a:r>
            <a:endParaRPr lang="en-US" sz="3200" dirty="0" smtClean="0">
              <a:latin typeface="Garamond" pitchFamily="18" charset="0"/>
            </a:endParaRPr>
          </a:p>
          <a:p>
            <a:pPr lvl="1">
              <a:buNone/>
            </a:pPr>
            <a:endParaRPr lang="en-US" dirty="0" smtClean="0">
              <a:latin typeface="Garamond" pitchFamily="18" charset="0"/>
            </a:endParaRPr>
          </a:p>
          <a:p>
            <a:endParaRPr lang="en-US" dirty="0" smtClean="0">
              <a:latin typeface="Garamond" pitchFamily="18" charset="0"/>
            </a:endParaRPr>
          </a:p>
          <a:p>
            <a:pPr algn="ctr">
              <a:buNone/>
            </a:pPr>
            <a:r>
              <a:rPr lang="en-US" b="1" i="1" dirty="0" smtClean="0">
                <a:latin typeface="Garamond" pitchFamily="18" charset="0"/>
              </a:rPr>
              <a:t>“There can be but one explanation. All died because all sinned in and through Adam, the representative or federal head of the human race</a:t>
            </a:r>
            <a:r>
              <a:rPr lang="en-US" b="1" i="1" dirty="0" smtClean="0">
                <a:latin typeface="Garamond" pitchFamily="18" charset="0"/>
              </a:rPr>
              <a:t>”  </a:t>
            </a:r>
            <a:r>
              <a:rPr lang="en-US" i="1" dirty="0" smtClean="0">
                <a:latin typeface="Garamond" pitchFamily="18" charset="0"/>
              </a:rPr>
              <a:t>– </a:t>
            </a:r>
            <a:r>
              <a:rPr lang="en-US" i="1" dirty="0" smtClean="0">
                <a:latin typeface="Garamond" pitchFamily="18" charset="0"/>
              </a:rPr>
              <a:t>John Stott</a:t>
            </a:r>
            <a:endParaRPr lang="en-US" sz="2800" dirty="0" smtClean="0">
              <a:latin typeface="Garamond" pitchFamily="18" charset="0"/>
            </a:endParaRPr>
          </a:p>
          <a:p>
            <a:endParaRPr lang="en-US" dirty="0"/>
          </a:p>
        </p:txBody>
      </p:sp>
      <p:sp>
        <p:nvSpPr>
          <p:cNvPr id="7" name="TextBox 6"/>
          <p:cNvSpPr txBox="1"/>
          <p:nvPr/>
        </p:nvSpPr>
        <p:spPr>
          <a:xfrm>
            <a:off x="5486400" y="4409826"/>
            <a:ext cx="6248400" cy="646331"/>
          </a:xfrm>
          <a:prstGeom prst="rect">
            <a:avLst/>
          </a:prstGeom>
          <a:noFill/>
        </p:spPr>
        <p:txBody>
          <a:bodyPr wrap="square" rtlCol="0">
            <a:spAutoFit/>
          </a:bodyPr>
          <a:lstStyle/>
          <a:p>
            <a:r>
              <a:rPr lang="en-US" b="1" dirty="0" smtClean="0">
                <a:latin typeface="Garamond" pitchFamily="18" charset="0"/>
              </a:rPr>
              <a:t>Representative Headship</a:t>
            </a:r>
            <a:endParaRPr lang="en-US" b="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additive="base">
                                        <p:cTn id="28"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itchFamily="18" charset="0"/>
              </a:rPr>
              <a:t>The Reign of Death</a:t>
            </a:r>
            <a:endParaRPr lang="en-US" dirty="0"/>
          </a:p>
        </p:txBody>
      </p:sp>
      <p:sp>
        <p:nvSpPr>
          <p:cNvPr id="3" name="Content Placeholder 2"/>
          <p:cNvSpPr>
            <a:spLocks noGrp="1"/>
          </p:cNvSpPr>
          <p:nvPr>
            <p:ph idx="1"/>
          </p:nvPr>
        </p:nvSpPr>
        <p:spPr>
          <a:xfrm>
            <a:off x="1569280" y="1654747"/>
            <a:ext cx="11435520" cy="6930334"/>
          </a:xfrm>
        </p:spPr>
        <p:txBody>
          <a:bodyPr>
            <a:normAutofit/>
          </a:bodyPr>
          <a:lstStyle/>
          <a:p>
            <a:pPr>
              <a:buNone/>
            </a:pPr>
            <a:endParaRPr lang="en-US" sz="3600" dirty="0" smtClean="0">
              <a:latin typeface="Garamond" pitchFamily="18" charset="0"/>
            </a:endParaRPr>
          </a:p>
          <a:p>
            <a:r>
              <a:rPr lang="en-US" sz="3600" dirty="0" smtClean="0">
                <a:latin typeface="Garamond" pitchFamily="18" charset="0"/>
              </a:rPr>
              <a:t>Once God gives the Law to Israel sin can now be ______________ (or attributed</a:t>
            </a:r>
            <a:r>
              <a:rPr lang="en-US" sz="3600" dirty="0" smtClean="0">
                <a:latin typeface="Garamond" pitchFamily="18" charset="0"/>
              </a:rPr>
              <a:t>) to the offender because the way of righteousness has been made clear. </a:t>
            </a:r>
            <a:r>
              <a:rPr lang="en-US" sz="3600" dirty="0" smtClean="0">
                <a:latin typeface="Garamond" pitchFamily="18" charset="0"/>
              </a:rPr>
              <a:t> </a:t>
            </a:r>
          </a:p>
          <a:p>
            <a:pPr marL="0" indent="0">
              <a:buNone/>
            </a:pPr>
            <a:endParaRPr lang="en-US" sz="3600" dirty="0" smtClean="0">
              <a:latin typeface="Garamond" pitchFamily="18" charset="0"/>
            </a:endParaRPr>
          </a:p>
          <a:p>
            <a:r>
              <a:rPr lang="en-US" sz="3600" dirty="0" smtClean="0">
                <a:latin typeface="Garamond" pitchFamily="18" charset="0"/>
              </a:rPr>
              <a:t>Adam is a type of Christ (v. 14).</a:t>
            </a: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
        <p:nvSpPr>
          <p:cNvPr id="7" name="TextBox 6"/>
          <p:cNvSpPr txBox="1"/>
          <p:nvPr/>
        </p:nvSpPr>
        <p:spPr>
          <a:xfrm>
            <a:off x="1879600" y="2816662"/>
            <a:ext cx="3505200" cy="646331"/>
          </a:xfrm>
          <a:prstGeom prst="rect">
            <a:avLst/>
          </a:prstGeom>
          <a:noFill/>
        </p:spPr>
        <p:txBody>
          <a:bodyPr wrap="square" rtlCol="0">
            <a:spAutoFit/>
          </a:bodyPr>
          <a:lstStyle/>
          <a:p>
            <a:r>
              <a:rPr lang="en-US" b="1" dirty="0" smtClean="0">
                <a:latin typeface="Garamond" pitchFamily="18" charset="0"/>
              </a:rPr>
              <a:t>Imputed </a:t>
            </a:r>
            <a:endParaRPr lang="en-US" b="1" dirty="0">
              <a:latin typeface="Garamond" pitchFamily="18" charset="0"/>
            </a:endParaRPr>
          </a:p>
        </p:txBody>
      </p:sp>
    </p:spTree>
    <p:extLst>
      <p:ext uri="{BB962C8B-B14F-4D97-AF65-F5344CB8AC3E}">
        <p14:creationId xmlns:p14="http://schemas.microsoft.com/office/powerpoint/2010/main" val="37022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The Transgression &amp; The Gift</a:t>
            </a:r>
            <a:endParaRPr lang="en-US" b="1" dirty="0" smtClean="0">
              <a:latin typeface="Garamond" pitchFamily="18" charset="0"/>
            </a:endParaRPr>
          </a:p>
        </p:txBody>
      </p:sp>
      <p:sp>
        <p:nvSpPr>
          <p:cNvPr id="5" name="Content Placeholder 2"/>
          <p:cNvSpPr txBox="1">
            <a:spLocks/>
          </p:cNvSpPr>
          <p:nvPr/>
        </p:nvSpPr>
        <p:spPr>
          <a:xfrm>
            <a:off x="1444772" y="1371600"/>
            <a:ext cx="11435520" cy="8011886"/>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Romans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5:15-17</a:t>
            </a: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a:p>
            <a:pPr marL="347472" algn="l"/>
            <a:r>
              <a:rPr lang="en-US" baseline="30000" dirty="0"/>
              <a:t>15</a:t>
            </a:r>
            <a:r>
              <a:rPr lang="en-US" dirty="0"/>
              <a:t> But the free gift is not like the transgression. For if by the transgression of the one the many died, much more did the grace of God and the gift by the grace of the one Man, Jesus Christ, abound to the many. </a:t>
            </a:r>
            <a:r>
              <a:rPr lang="en-US" baseline="30000" dirty="0"/>
              <a:t>16</a:t>
            </a:r>
            <a:r>
              <a:rPr lang="en-US" dirty="0"/>
              <a:t> The gift is not like that which came through the one who sinned; for on the one hand the judgment arose from one transgression resulting in condemnation, but on the other hand the free gift arose from many transgressions resulting in justification. </a:t>
            </a:r>
            <a:r>
              <a:rPr lang="en-US" baseline="30000" dirty="0"/>
              <a:t>17</a:t>
            </a:r>
            <a:r>
              <a:rPr lang="en-US" dirty="0"/>
              <a:t> For if by the transgression of the one, death reigned through the one, much more those who receive the abundance of grace and of the gift of righteousness will reign in life through the One, Jesus Christ</a:t>
            </a:r>
            <a:r>
              <a:rPr lang="en-US" dirty="0" smtClean="0"/>
              <a:t>. </a:t>
            </a:r>
            <a:r>
              <a:rPr lang="en-US" dirty="0" smtClean="0"/>
              <a:t>(</a:t>
            </a:r>
            <a:r>
              <a:rPr lang="en-US" dirty="0" smtClean="0"/>
              <a:t>NASB)</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itchFamily="18" charset="0"/>
              </a:rPr>
              <a:t>The Transgression &amp; The Gift</a:t>
            </a:r>
            <a:endParaRPr lang="en-US" dirty="0"/>
          </a:p>
        </p:txBody>
      </p:sp>
      <p:sp>
        <p:nvSpPr>
          <p:cNvPr id="3" name="Content Placeholder 2"/>
          <p:cNvSpPr>
            <a:spLocks noGrp="1"/>
          </p:cNvSpPr>
          <p:nvPr>
            <p:ph idx="1"/>
          </p:nvPr>
        </p:nvSpPr>
        <p:spPr>
          <a:xfrm>
            <a:off x="1569280" y="1516979"/>
            <a:ext cx="11435520" cy="7841029"/>
          </a:xfrm>
        </p:spPr>
        <p:txBody>
          <a:bodyPr>
            <a:normAutofit/>
          </a:bodyPr>
          <a:lstStyle/>
          <a:p>
            <a:endParaRPr lang="en-US" sz="3600" dirty="0" smtClean="0"/>
          </a:p>
          <a:p>
            <a:r>
              <a:rPr lang="en-US" sz="3600" dirty="0" smtClean="0">
                <a:latin typeface="Garamond" pitchFamily="18" charset="0"/>
              </a:rPr>
              <a:t>Adam’s sin is identified as “the transgression”. Adam gives his children death through his transgression.</a:t>
            </a:r>
          </a:p>
          <a:p>
            <a:endParaRPr lang="en-US" sz="3600" dirty="0">
              <a:latin typeface="Garamond" pitchFamily="18" charset="0"/>
            </a:endParaRPr>
          </a:p>
          <a:p>
            <a:r>
              <a:rPr lang="en-US" sz="3600" dirty="0" smtClean="0">
                <a:latin typeface="Garamond" pitchFamily="18" charset="0"/>
              </a:rPr>
              <a:t>“Gift” and “grace” are repeated because Jesus offers all who bear His name the undeserved, free gift of eternal life.</a:t>
            </a:r>
            <a:endParaRPr lang="en-US" sz="3600" dirty="0" smtClean="0">
              <a:latin typeface="Garamond" pitchFamily="18" charset="0"/>
            </a:endParaRPr>
          </a:p>
          <a:p>
            <a:pPr marL="0" indent="0">
              <a:buNone/>
            </a:pPr>
            <a:endParaRPr lang="en-US" sz="3600" dirty="0" smtClean="0">
              <a:latin typeface="Garamond" pitchFamily="18" charset="0"/>
            </a:endParaRPr>
          </a:p>
          <a:p>
            <a:endParaRPr lang="en-US" sz="3600" dirty="0">
              <a:latin typeface="Garamond" pitchFamily="18" charset="0"/>
            </a:endParaRPr>
          </a:p>
          <a:p>
            <a:pPr marL="0" indent="0">
              <a:buNone/>
            </a:pPr>
            <a:endParaRPr lang="en-US" sz="3200" dirty="0" smtClean="0">
              <a:latin typeface="Garamond" pitchFamily="18" charset="0"/>
            </a:endParaRPr>
          </a:p>
          <a:p>
            <a:pPr lvl="1">
              <a:buNone/>
            </a:pP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The Transgression &amp; The Gift</a:t>
            </a:r>
            <a:endParaRPr lang="en-US" b="1" dirty="0" smtClean="0">
              <a:latin typeface="Garamond" pitchFamily="18" charset="0"/>
            </a:endParaRPr>
          </a:p>
        </p:txBody>
      </p:sp>
      <p:sp>
        <p:nvSpPr>
          <p:cNvPr id="5" name="Content Placeholder 2"/>
          <p:cNvSpPr txBox="1">
            <a:spLocks/>
          </p:cNvSpPr>
          <p:nvPr/>
        </p:nvSpPr>
        <p:spPr>
          <a:xfrm>
            <a:off x="1444772" y="1371600"/>
            <a:ext cx="11435520" cy="8011886"/>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Romans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5:15-17</a:t>
            </a: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a:p>
            <a:pPr marL="347472" algn="l"/>
            <a:r>
              <a:rPr lang="en-US" baseline="30000" dirty="0"/>
              <a:t>15</a:t>
            </a:r>
            <a:r>
              <a:rPr lang="en-US" dirty="0"/>
              <a:t> But the free gift is not like the transgression. For if by the transgression of the one the many died, much more did the grace of God and the gift by the grace of the one Man, Jesus Christ, abound to the many. </a:t>
            </a:r>
            <a:r>
              <a:rPr lang="en-US" baseline="30000" dirty="0"/>
              <a:t>16</a:t>
            </a:r>
            <a:r>
              <a:rPr lang="en-US" dirty="0"/>
              <a:t> The gift is not like that which came through the one who sinned; for on the one hand the judgment arose from one transgression resulting in condemnation, but on the other hand the free gift arose from many transgressions resulting in justification. </a:t>
            </a:r>
            <a:r>
              <a:rPr lang="en-US" baseline="30000" dirty="0"/>
              <a:t>17</a:t>
            </a:r>
            <a:r>
              <a:rPr lang="en-US" dirty="0"/>
              <a:t> For if by the transgression of the one, death reigned through the one, much more those who receive the abundance of grace and of the gift of righteousness will reign in life through the One, Jesus Christ</a:t>
            </a:r>
            <a:r>
              <a:rPr lang="en-US" dirty="0" smtClean="0"/>
              <a:t>. </a:t>
            </a:r>
            <a:r>
              <a:rPr lang="en-US" dirty="0" smtClean="0"/>
              <a:t>(</a:t>
            </a:r>
            <a:r>
              <a:rPr lang="en-US" dirty="0" smtClean="0"/>
              <a:t>NASB)</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Oval 2"/>
          <p:cNvSpPr/>
          <p:nvPr/>
        </p:nvSpPr>
        <p:spPr>
          <a:xfrm>
            <a:off x="4483100" y="1981200"/>
            <a:ext cx="889000" cy="508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200632" y="3149600"/>
            <a:ext cx="889000" cy="508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200400" y="3175000"/>
            <a:ext cx="1282700" cy="482600"/>
          </a:xfrm>
          <a:prstGeom prst="rect">
            <a:avLst/>
          </a:prstGeom>
          <a:noFill/>
          <a:ln w="38100">
            <a:solidFill>
              <a:srgbClr val="07E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194800" y="3175000"/>
            <a:ext cx="1282700" cy="482600"/>
          </a:xfrm>
          <a:prstGeom prst="rect">
            <a:avLst/>
          </a:prstGeom>
          <a:noFill/>
          <a:ln w="38100">
            <a:solidFill>
              <a:srgbClr val="07E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0350500" y="3657600"/>
            <a:ext cx="889000" cy="508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24500" y="5892800"/>
            <a:ext cx="889000" cy="508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928350" y="7493000"/>
            <a:ext cx="1282700" cy="482600"/>
          </a:xfrm>
          <a:prstGeom prst="rect">
            <a:avLst/>
          </a:prstGeom>
          <a:noFill/>
          <a:ln w="38100">
            <a:solidFill>
              <a:srgbClr val="07E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41750" y="7975600"/>
            <a:ext cx="889000" cy="508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43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itchFamily="18" charset="0"/>
              </a:rPr>
              <a:t>The Transgression &amp; The Gift</a:t>
            </a:r>
            <a:endParaRPr lang="en-US" dirty="0"/>
          </a:p>
        </p:txBody>
      </p:sp>
      <p:sp>
        <p:nvSpPr>
          <p:cNvPr id="3" name="Content Placeholder 2"/>
          <p:cNvSpPr>
            <a:spLocks noGrp="1"/>
          </p:cNvSpPr>
          <p:nvPr>
            <p:ph idx="1"/>
          </p:nvPr>
        </p:nvSpPr>
        <p:spPr>
          <a:xfrm>
            <a:off x="1569280" y="1516979"/>
            <a:ext cx="11435520" cy="7841029"/>
          </a:xfrm>
        </p:spPr>
        <p:txBody>
          <a:bodyPr>
            <a:normAutofit/>
          </a:bodyPr>
          <a:lstStyle/>
          <a:p>
            <a:endParaRPr lang="en-US" sz="3600" dirty="0" smtClean="0"/>
          </a:p>
          <a:p>
            <a:r>
              <a:rPr lang="en-US" sz="3600" dirty="0" smtClean="0">
                <a:latin typeface="Garamond" pitchFamily="18" charset="0"/>
              </a:rPr>
              <a:t>Adam’s sin is identified as “the transgression”. Adam gives his children death through his transgression.</a:t>
            </a:r>
          </a:p>
          <a:p>
            <a:pPr marL="0" indent="0">
              <a:buNone/>
            </a:pPr>
            <a:endParaRPr lang="en-US" sz="3600" dirty="0" smtClean="0">
              <a:latin typeface="Garamond" pitchFamily="18" charset="0"/>
            </a:endParaRPr>
          </a:p>
          <a:p>
            <a:r>
              <a:rPr lang="en-US" sz="3600" dirty="0" smtClean="0">
                <a:latin typeface="Garamond" pitchFamily="18" charset="0"/>
              </a:rPr>
              <a:t>“Gift” and “grace” are repeated because Jesus offers all who bear His name the undeserved, free gift of eternal life.</a:t>
            </a:r>
            <a:endParaRPr lang="en-US" sz="3600" dirty="0" smtClean="0">
              <a:latin typeface="Garamond" pitchFamily="18" charset="0"/>
            </a:endParaRPr>
          </a:p>
          <a:p>
            <a:pPr marL="0" indent="0">
              <a:buNone/>
            </a:pPr>
            <a:endParaRPr lang="en-US" sz="3600" dirty="0" smtClean="0">
              <a:latin typeface="Garamond" pitchFamily="18" charset="0"/>
            </a:endParaRPr>
          </a:p>
          <a:p>
            <a:pPr marL="0" indent="0" algn="ctr">
              <a:buNone/>
            </a:pPr>
            <a:r>
              <a:rPr lang="en-US" sz="3000" b="1" i="1" dirty="0">
                <a:latin typeface="Garamond" pitchFamily="18" charset="0"/>
              </a:rPr>
              <a:t>“That one single misdeed should be answered by judgment, this is perfectly understandable: that the accumulated sins and guilt of all the ages should be answered by God’s free gift, this is the miracle of miracles, utterly beyond human comprehension.” </a:t>
            </a:r>
            <a:endParaRPr lang="en-US" sz="3000" b="1" i="1" dirty="0" smtClean="0">
              <a:latin typeface="Garamond" pitchFamily="18" charset="0"/>
            </a:endParaRPr>
          </a:p>
          <a:p>
            <a:pPr marL="0" indent="0" algn="ctr">
              <a:buNone/>
            </a:pPr>
            <a:r>
              <a:rPr lang="en-US" sz="3600" b="1" i="1" dirty="0" smtClean="0"/>
              <a:t>– </a:t>
            </a:r>
            <a:r>
              <a:rPr lang="en-US" sz="3600" b="1" i="1" dirty="0"/>
              <a:t>Charles </a:t>
            </a:r>
            <a:r>
              <a:rPr lang="en-US" sz="3600" b="1" i="1" dirty="0" err="1"/>
              <a:t>Cranfield</a:t>
            </a:r>
            <a:endParaRPr lang="en-US" sz="3200" dirty="0" smtClean="0">
              <a:latin typeface="Garamond" pitchFamily="18" charset="0"/>
            </a:endParaRPr>
          </a:p>
          <a:p>
            <a:pPr lvl="1">
              <a:buNone/>
            </a:pP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Tree>
    <p:extLst>
      <p:ext uri="{BB962C8B-B14F-4D97-AF65-F5344CB8AC3E}">
        <p14:creationId xmlns:p14="http://schemas.microsoft.com/office/powerpoint/2010/main" val="8913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944</TotalTime>
  <Words>670</Words>
  <Application>Microsoft Office PowerPoint</Application>
  <PresentationFormat>Custom</PresentationFormat>
  <Paragraphs>85</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White</vt:lpstr>
      <vt:lpstr>Custom Design</vt:lpstr>
      <vt:lpstr>1_Custom Design</vt:lpstr>
      <vt:lpstr>PowerPoint Presentation</vt:lpstr>
      <vt:lpstr>Context</vt:lpstr>
      <vt:lpstr>The Reign of Death</vt:lpstr>
      <vt:lpstr>The Reign of Death</vt:lpstr>
      <vt:lpstr>The Reign of Death</vt:lpstr>
      <vt:lpstr>The Transgression &amp; The Gift</vt:lpstr>
      <vt:lpstr>The Transgression &amp; The Gift</vt:lpstr>
      <vt:lpstr>The Transgression &amp; The Gift</vt:lpstr>
      <vt:lpstr>The Transgression &amp; The Gift</vt:lpstr>
      <vt:lpstr>Contrasting Disobedience &amp; Obedience</vt:lpstr>
      <vt:lpstr>Contrasting Disobedience &amp; Obedience</vt:lpstr>
      <vt:lpstr>Contrasting Disobedience &amp; Obedience</vt:lpstr>
      <vt:lpstr>Contrasting Disobedience &amp; Obedience</vt:lpstr>
      <vt:lpstr>Conclusion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&amp; Emily</dc:creator>
  <cp:lastModifiedBy>McLaughlin</cp:lastModifiedBy>
  <cp:revision>27</cp:revision>
  <dcterms:modified xsi:type="dcterms:W3CDTF">2014-11-22T22:57:47Z</dcterms:modified>
</cp:coreProperties>
</file>